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991475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3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361" y="1995312"/>
            <a:ext cx="6792754" cy="4244622"/>
          </a:xfrm>
        </p:spPr>
        <p:txBody>
          <a:bodyPr anchor="b"/>
          <a:lstStyle>
            <a:lvl1pPr algn="ctr">
              <a:defRPr sz="52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935" y="6403623"/>
            <a:ext cx="5993606" cy="2943577"/>
          </a:xfrm>
        </p:spPr>
        <p:txBody>
          <a:bodyPr/>
          <a:lstStyle>
            <a:lvl1pPr marL="0" indent="0" algn="ctr">
              <a:buNone/>
              <a:defRPr sz="2098"/>
            </a:lvl1pPr>
            <a:lvl2pPr marL="399593" indent="0" algn="ctr">
              <a:buNone/>
              <a:defRPr sz="1748"/>
            </a:lvl2pPr>
            <a:lvl3pPr marL="799186" indent="0" algn="ctr">
              <a:buNone/>
              <a:defRPr sz="1573"/>
            </a:lvl3pPr>
            <a:lvl4pPr marL="1198778" indent="0" algn="ctr">
              <a:buNone/>
              <a:defRPr sz="1398"/>
            </a:lvl4pPr>
            <a:lvl5pPr marL="1598371" indent="0" algn="ctr">
              <a:buNone/>
              <a:defRPr sz="1398"/>
            </a:lvl5pPr>
            <a:lvl6pPr marL="1997964" indent="0" algn="ctr">
              <a:buNone/>
              <a:defRPr sz="1398"/>
            </a:lvl6pPr>
            <a:lvl7pPr marL="2397557" indent="0" algn="ctr">
              <a:buNone/>
              <a:defRPr sz="1398"/>
            </a:lvl7pPr>
            <a:lvl8pPr marL="2797150" indent="0" algn="ctr">
              <a:buNone/>
              <a:defRPr sz="1398"/>
            </a:lvl8pPr>
            <a:lvl9pPr marL="3196742" indent="0" algn="ctr">
              <a:buNone/>
              <a:defRPr sz="1398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22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97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8900" y="649111"/>
            <a:ext cx="1723162" cy="1033215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414" y="649111"/>
            <a:ext cx="5069592" cy="1033215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7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9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252" y="3039537"/>
            <a:ext cx="6892647" cy="5071532"/>
          </a:xfrm>
        </p:spPr>
        <p:txBody>
          <a:bodyPr anchor="b"/>
          <a:lstStyle>
            <a:lvl1pPr>
              <a:defRPr sz="52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252" y="8159048"/>
            <a:ext cx="6892647" cy="2666999"/>
          </a:xfrm>
        </p:spPr>
        <p:txBody>
          <a:bodyPr/>
          <a:lstStyle>
            <a:lvl1pPr marL="0" indent="0">
              <a:buNone/>
              <a:defRPr sz="2098">
                <a:solidFill>
                  <a:schemeClr val="tx1"/>
                </a:solidFill>
              </a:defRPr>
            </a:lvl1pPr>
            <a:lvl2pPr marL="399593" indent="0">
              <a:buNone/>
              <a:defRPr sz="1748">
                <a:solidFill>
                  <a:schemeClr val="tx1">
                    <a:tint val="75000"/>
                  </a:schemeClr>
                </a:solidFill>
              </a:defRPr>
            </a:lvl2pPr>
            <a:lvl3pPr marL="799186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3pPr>
            <a:lvl4pPr marL="1198778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4pPr>
            <a:lvl5pPr marL="1598371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5pPr>
            <a:lvl6pPr marL="1997964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6pPr>
            <a:lvl7pPr marL="239755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7pPr>
            <a:lvl8pPr marL="2797150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8pPr>
            <a:lvl9pPr marL="3196742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414" y="3245556"/>
            <a:ext cx="3396377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5684" y="3245556"/>
            <a:ext cx="3396377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36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649114"/>
            <a:ext cx="6892647" cy="235655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456" y="2988734"/>
            <a:ext cx="3380768" cy="1464732"/>
          </a:xfrm>
        </p:spPr>
        <p:txBody>
          <a:bodyPr anchor="b"/>
          <a:lstStyle>
            <a:lvl1pPr marL="0" indent="0">
              <a:buNone/>
              <a:defRPr sz="2098" b="1"/>
            </a:lvl1pPr>
            <a:lvl2pPr marL="399593" indent="0">
              <a:buNone/>
              <a:defRPr sz="1748" b="1"/>
            </a:lvl2pPr>
            <a:lvl3pPr marL="799186" indent="0">
              <a:buNone/>
              <a:defRPr sz="1573" b="1"/>
            </a:lvl3pPr>
            <a:lvl4pPr marL="1198778" indent="0">
              <a:buNone/>
              <a:defRPr sz="1398" b="1"/>
            </a:lvl4pPr>
            <a:lvl5pPr marL="1598371" indent="0">
              <a:buNone/>
              <a:defRPr sz="1398" b="1"/>
            </a:lvl5pPr>
            <a:lvl6pPr marL="1997964" indent="0">
              <a:buNone/>
              <a:defRPr sz="1398" b="1"/>
            </a:lvl6pPr>
            <a:lvl7pPr marL="2397557" indent="0">
              <a:buNone/>
              <a:defRPr sz="1398" b="1"/>
            </a:lvl7pPr>
            <a:lvl8pPr marL="2797150" indent="0">
              <a:buNone/>
              <a:defRPr sz="1398" b="1"/>
            </a:lvl8pPr>
            <a:lvl9pPr marL="3196742" indent="0">
              <a:buNone/>
              <a:defRPr sz="1398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456" y="4453467"/>
            <a:ext cx="3380768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45685" y="2988734"/>
            <a:ext cx="3397418" cy="1464732"/>
          </a:xfrm>
        </p:spPr>
        <p:txBody>
          <a:bodyPr anchor="b"/>
          <a:lstStyle>
            <a:lvl1pPr marL="0" indent="0">
              <a:buNone/>
              <a:defRPr sz="2098" b="1"/>
            </a:lvl1pPr>
            <a:lvl2pPr marL="399593" indent="0">
              <a:buNone/>
              <a:defRPr sz="1748" b="1"/>
            </a:lvl2pPr>
            <a:lvl3pPr marL="799186" indent="0">
              <a:buNone/>
              <a:defRPr sz="1573" b="1"/>
            </a:lvl3pPr>
            <a:lvl4pPr marL="1198778" indent="0">
              <a:buNone/>
              <a:defRPr sz="1398" b="1"/>
            </a:lvl4pPr>
            <a:lvl5pPr marL="1598371" indent="0">
              <a:buNone/>
              <a:defRPr sz="1398" b="1"/>
            </a:lvl5pPr>
            <a:lvl6pPr marL="1997964" indent="0">
              <a:buNone/>
              <a:defRPr sz="1398" b="1"/>
            </a:lvl6pPr>
            <a:lvl7pPr marL="2397557" indent="0">
              <a:buNone/>
              <a:defRPr sz="1398" b="1"/>
            </a:lvl7pPr>
            <a:lvl8pPr marL="2797150" indent="0">
              <a:buNone/>
              <a:defRPr sz="1398" b="1"/>
            </a:lvl8pPr>
            <a:lvl9pPr marL="3196742" indent="0">
              <a:buNone/>
              <a:defRPr sz="1398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45685" y="4453467"/>
            <a:ext cx="3397418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63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8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43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812800"/>
            <a:ext cx="2577459" cy="2844800"/>
          </a:xfrm>
        </p:spPr>
        <p:txBody>
          <a:bodyPr anchor="b"/>
          <a:lstStyle>
            <a:lvl1pPr>
              <a:defRPr sz="279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418" y="1755425"/>
            <a:ext cx="4045684" cy="8664222"/>
          </a:xfrm>
        </p:spPr>
        <p:txBody>
          <a:bodyPr/>
          <a:lstStyle>
            <a:lvl1pPr>
              <a:defRPr sz="2797"/>
            </a:lvl1pPr>
            <a:lvl2pPr>
              <a:defRPr sz="2447"/>
            </a:lvl2pPr>
            <a:lvl3pPr>
              <a:defRPr sz="2098"/>
            </a:lvl3pPr>
            <a:lvl4pPr>
              <a:defRPr sz="1748"/>
            </a:lvl4pPr>
            <a:lvl5pPr>
              <a:defRPr sz="1748"/>
            </a:lvl5pPr>
            <a:lvl6pPr>
              <a:defRPr sz="1748"/>
            </a:lvl6pPr>
            <a:lvl7pPr>
              <a:defRPr sz="1748"/>
            </a:lvl7pPr>
            <a:lvl8pPr>
              <a:defRPr sz="1748"/>
            </a:lvl8pPr>
            <a:lvl9pPr>
              <a:defRPr sz="1748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455" y="3657600"/>
            <a:ext cx="2577459" cy="6776156"/>
          </a:xfrm>
        </p:spPr>
        <p:txBody>
          <a:bodyPr/>
          <a:lstStyle>
            <a:lvl1pPr marL="0" indent="0">
              <a:buNone/>
              <a:defRPr sz="1398"/>
            </a:lvl1pPr>
            <a:lvl2pPr marL="399593" indent="0">
              <a:buNone/>
              <a:defRPr sz="1224"/>
            </a:lvl2pPr>
            <a:lvl3pPr marL="799186" indent="0">
              <a:buNone/>
              <a:defRPr sz="1049"/>
            </a:lvl3pPr>
            <a:lvl4pPr marL="1198778" indent="0">
              <a:buNone/>
              <a:defRPr sz="874"/>
            </a:lvl4pPr>
            <a:lvl5pPr marL="1598371" indent="0">
              <a:buNone/>
              <a:defRPr sz="874"/>
            </a:lvl5pPr>
            <a:lvl6pPr marL="1997964" indent="0">
              <a:buNone/>
              <a:defRPr sz="874"/>
            </a:lvl6pPr>
            <a:lvl7pPr marL="2397557" indent="0">
              <a:buNone/>
              <a:defRPr sz="874"/>
            </a:lvl7pPr>
            <a:lvl8pPr marL="2797150" indent="0">
              <a:buNone/>
              <a:defRPr sz="874"/>
            </a:lvl8pPr>
            <a:lvl9pPr marL="3196742" indent="0">
              <a:buNone/>
              <a:defRPr sz="8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00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812800"/>
            <a:ext cx="2577459" cy="2844800"/>
          </a:xfrm>
        </p:spPr>
        <p:txBody>
          <a:bodyPr anchor="b"/>
          <a:lstStyle>
            <a:lvl1pPr>
              <a:defRPr sz="279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97418" y="1755425"/>
            <a:ext cx="4045684" cy="8664222"/>
          </a:xfrm>
        </p:spPr>
        <p:txBody>
          <a:bodyPr anchor="t"/>
          <a:lstStyle>
            <a:lvl1pPr marL="0" indent="0">
              <a:buNone/>
              <a:defRPr sz="2797"/>
            </a:lvl1pPr>
            <a:lvl2pPr marL="399593" indent="0">
              <a:buNone/>
              <a:defRPr sz="2447"/>
            </a:lvl2pPr>
            <a:lvl3pPr marL="799186" indent="0">
              <a:buNone/>
              <a:defRPr sz="2098"/>
            </a:lvl3pPr>
            <a:lvl4pPr marL="1198778" indent="0">
              <a:buNone/>
              <a:defRPr sz="1748"/>
            </a:lvl4pPr>
            <a:lvl5pPr marL="1598371" indent="0">
              <a:buNone/>
              <a:defRPr sz="1748"/>
            </a:lvl5pPr>
            <a:lvl6pPr marL="1997964" indent="0">
              <a:buNone/>
              <a:defRPr sz="1748"/>
            </a:lvl6pPr>
            <a:lvl7pPr marL="2397557" indent="0">
              <a:buNone/>
              <a:defRPr sz="1748"/>
            </a:lvl7pPr>
            <a:lvl8pPr marL="2797150" indent="0">
              <a:buNone/>
              <a:defRPr sz="1748"/>
            </a:lvl8pPr>
            <a:lvl9pPr marL="3196742" indent="0">
              <a:buNone/>
              <a:defRPr sz="1748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455" y="3657600"/>
            <a:ext cx="2577459" cy="6776156"/>
          </a:xfrm>
        </p:spPr>
        <p:txBody>
          <a:bodyPr/>
          <a:lstStyle>
            <a:lvl1pPr marL="0" indent="0">
              <a:buNone/>
              <a:defRPr sz="1398"/>
            </a:lvl1pPr>
            <a:lvl2pPr marL="399593" indent="0">
              <a:buNone/>
              <a:defRPr sz="1224"/>
            </a:lvl2pPr>
            <a:lvl3pPr marL="799186" indent="0">
              <a:buNone/>
              <a:defRPr sz="1049"/>
            </a:lvl3pPr>
            <a:lvl4pPr marL="1198778" indent="0">
              <a:buNone/>
              <a:defRPr sz="874"/>
            </a:lvl4pPr>
            <a:lvl5pPr marL="1598371" indent="0">
              <a:buNone/>
              <a:defRPr sz="874"/>
            </a:lvl5pPr>
            <a:lvl6pPr marL="1997964" indent="0">
              <a:buNone/>
              <a:defRPr sz="874"/>
            </a:lvl6pPr>
            <a:lvl7pPr marL="2397557" indent="0">
              <a:buNone/>
              <a:defRPr sz="874"/>
            </a:lvl7pPr>
            <a:lvl8pPr marL="2797150" indent="0">
              <a:buNone/>
              <a:defRPr sz="874"/>
            </a:lvl8pPr>
            <a:lvl9pPr marL="3196742" indent="0">
              <a:buNone/>
              <a:defRPr sz="8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6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414" y="649114"/>
            <a:ext cx="6892647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414" y="3245556"/>
            <a:ext cx="6892647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414" y="11300181"/>
            <a:ext cx="179808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86B43-68C0-4E26-B0AF-3E5AFD771D13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7176" y="11300181"/>
            <a:ext cx="2697123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43979" y="11300181"/>
            <a:ext cx="179808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52BB-54AB-49DA-9242-2CDD16176B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59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99186" rtl="0" eaLnBrk="1" latinLnBrk="0" hangingPunct="1">
        <a:lnSpc>
          <a:spcPct val="90000"/>
        </a:lnSpc>
        <a:spcBef>
          <a:spcPct val="0"/>
        </a:spcBef>
        <a:buNone/>
        <a:defRPr sz="38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796" indent="-199796" algn="l" defTabSz="799186" rtl="0" eaLnBrk="1" latinLnBrk="0" hangingPunct="1">
        <a:lnSpc>
          <a:spcPct val="90000"/>
        </a:lnSpc>
        <a:spcBef>
          <a:spcPts val="874"/>
        </a:spcBef>
        <a:buFont typeface="Arial" panose="020B0604020202020204" pitchFamily="34" charset="0"/>
        <a:buChar char="•"/>
        <a:defRPr sz="2447" kern="1200">
          <a:solidFill>
            <a:schemeClr val="tx1"/>
          </a:solidFill>
          <a:latin typeface="+mn-lt"/>
          <a:ea typeface="+mn-ea"/>
          <a:cs typeface="+mn-cs"/>
        </a:defRPr>
      </a:lvl1pPr>
      <a:lvl2pPr marL="599389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998982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748" kern="1200">
          <a:solidFill>
            <a:schemeClr val="tx1"/>
          </a:solidFill>
          <a:latin typeface="+mn-lt"/>
          <a:ea typeface="+mn-ea"/>
          <a:cs typeface="+mn-cs"/>
        </a:defRPr>
      </a:lvl3pPr>
      <a:lvl4pPr marL="1398575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798168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2197760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597353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996946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396539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1pPr>
      <a:lvl2pPr marL="399593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2pPr>
      <a:lvl3pPr marL="799186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198778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598371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1997964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397557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797150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196742" algn="l" defTabSz="799186" rtl="0" eaLnBrk="1" latinLnBrk="0" hangingPunct="1">
        <a:defRPr sz="15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pin/328340629052521320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it.wikipedia.org/wiki/File:Logo_Universit%C3%A0_Milano-Bicocca.svg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edificio, esterni, erba, città&#10;&#10;Descrizione generata automaticamente">
            <a:extLst>
              <a:ext uri="{FF2B5EF4-FFF2-40B4-BE49-F238E27FC236}">
                <a16:creationId xmlns:a16="http://schemas.microsoft.com/office/drawing/2014/main" id="{32263C28-37D9-48BC-9C45-436B66B13F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1946" t="1200" r="2222" b="829"/>
          <a:stretch/>
        </p:blipFill>
        <p:spPr>
          <a:xfrm>
            <a:off x="0" y="0"/>
            <a:ext cx="7991475" cy="12192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E4DE87E-E547-4628-B300-B17816934E7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1962505" y="272159"/>
            <a:ext cx="1226500" cy="1212293"/>
          </a:xfrm>
          <a:prstGeom prst="rect">
            <a:avLst/>
          </a:prstGeom>
        </p:spPr>
      </p:pic>
      <p:pic>
        <p:nvPicPr>
          <p:cNvPr id="10" name="Immagine 9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7A31899C-F33C-44ED-9134-5FA2826A176C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979" y="288333"/>
            <a:ext cx="1947956" cy="1212293"/>
          </a:xfrm>
          <a:prstGeom prst="rect">
            <a:avLst/>
          </a:prstGeom>
        </p:spPr>
      </p:pic>
      <p:pic>
        <p:nvPicPr>
          <p:cNvPr id="12" name="Immagine 11" descr="Immagine che contiene tavolo&#10;&#10;Descrizione generata automaticamente">
            <a:extLst>
              <a:ext uri="{FF2B5EF4-FFF2-40B4-BE49-F238E27FC236}">
                <a16:creationId xmlns:a16="http://schemas.microsoft.com/office/drawing/2014/main" id="{780B5496-0C45-48EC-AA33-791632E216D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7" t="24486" r="6952" b="24836"/>
          <a:stretch/>
        </p:blipFill>
        <p:spPr>
          <a:xfrm>
            <a:off x="3711717" y="11379402"/>
            <a:ext cx="4178373" cy="76446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099B17-44B0-481C-BDF7-C9C6FF91B04B}"/>
              </a:ext>
            </a:extLst>
          </p:cNvPr>
          <p:cNvSpPr txBox="1"/>
          <p:nvPr/>
        </p:nvSpPr>
        <p:spPr>
          <a:xfrm>
            <a:off x="368400" y="1449221"/>
            <a:ext cx="736362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i="1" dirty="0">
                <a:solidFill>
                  <a:srgbClr val="002060"/>
                </a:solidFill>
              </a:rPr>
              <a:t>INSURANCE 4.0</a:t>
            </a:r>
          </a:p>
          <a:p>
            <a:pPr algn="ctr"/>
            <a:r>
              <a:rPr lang="it-IT" sz="2800" b="1" i="1" dirty="0">
                <a:solidFill>
                  <a:srgbClr val="002060"/>
                </a:solidFill>
              </a:rPr>
              <a:t>Le Trasformazioni dell’Industria Assicurativa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0004D7F-3C14-4BC9-B4CE-343B55D3EB4F}"/>
              </a:ext>
            </a:extLst>
          </p:cNvPr>
          <p:cNvSpPr txBox="1"/>
          <p:nvPr/>
        </p:nvSpPr>
        <p:spPr>
          <a:xfrm>
            <a:off x="129725" y="9902073"/>
            <a:ext cx="7732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algn="ctr"/>
            <a:r>
              <a:rPr lang="it-IT" b="1" i="1" dirty="0">
                <a:solidFill>
                  <a:srgbClr val="0070C0"/>
                </a:solidFill>
              </a:rPr>
              <a:t>Venerdì 29 Novembre 2019 h 9.00</a:t>
            </a:r>
          </a:p>
          <a:p>
            <a:pPr algn="ctr"/>
            <a:r>
              <a:rPr lang="it-IT" b="1" i="1" dirty="0">
                <a:solidFill>
                  <a:srgbClr val="0070C0"/>
                </a:solidFill>
              </a:rPr>
              <a:t>Università degli Studi di Milano Bicocca - Edificio U7 – Aula 4066 (Quarto Piano)</a:t>
            </a:r>
          </a:p>
          <a:p>
            <a:pPr algn="ctr"/>
            <a:r>
              <a:rPr lang="it-IT" b="1" i="1" dirty="0">
                <a:solidFill>
                  <a:srgbClr val="0070C0"/>
                </a:solidFill>
              </a:rPr>
              <a:t>Via Bicocca degli Arcimboldi 8, Milano</a:t>
            </a:r>
          </a:p>
          <a:p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2A94EC6-8A7F-43C1-BA82-24CACBB9513D}"/>
              </a:ext>
            </a:extLst>
          </p:cNvPr>
          <p:cNvSpPr txBox="1"/>
          <p:nvPr/>
        </p:nvSpPr>
        <p:spPr>
          <a:xfrm>
            <a:off x="461330" y="11576968"/>
            <a:ext cx="329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Promosso e sponsorizzato da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530C262-92D7-451D-8B87-33A09465EBAE}"/>
              </a:ext>
            </a:extLst>
          </p:cNvPr>
          <p:cNvSpPr txBox="1"/>
          <p:nvPr/>
        </p:nvSpPr>
        <p:spPr>
          <a:xfrm>
            <a:off x="461330" y="3065404"/>
            <a:ext cx="716174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002060"/>
                </a:solidFill>
              </a:rPr>
              <a:t>H 9: Registrazione dei Partecipanti</a:t>
            </a: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9.30: Saluti Introduttivi</a:t>
            </a:r>
          </a:p>
          <a:p>
            <a:r>
              <a:rPr lang="it-IT" i="1" dirty="0">
                <a:solidFill>
                  <a:srgbClr val="002060"/>
                </a:solidFill>
              </a:rPr>
              <a:t>Prof. </a:t>
            </a:r>
            <a:r>
              <a:rPr lang="it-IT" b="1" i="1" dirty="0">
                <a:solidFill>
                  <a:srgbClr val="002060"/>
                </a:solidFill>
              </a:rPr>
              <a:t>Arturo </a:t>
            </a:r>
            <a:r>
              <a:rPr lang="it-IT" b="1" i="1" dirty="0" err="1">
                <a:solidFill>
                  <a:srgbClr val="002060"/>
                </a:solidFill>
              </a:rPr>
              <a:t>Patarnello</a:t>
            </a:r>
            <a:r>
              <a:rPr lang="it-IT" i="1" dirty="0">
                <a:solidFill>
                  <a:srgbClr val="002060"/>
                </a:solidFill>
              </a:rPr>
              <a:t>, Direttore </a:t>
            </a:r>
            <a:r>
              <a:rPr lang="it-IT" i="1" dirty="0" err="1">
                <a:solidFill>
                  <a:srgbClr val="002060"/>
                </a:solidFill>
              </a:rPr>
              <a:t>Di.Sea.De</a:t>
            </a:r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Dott. </a:t>
            </a:r>
            <a:r>
              <a:rPr lang="it-IT" b="1" i="1" dirty="0">
                <a:solidFill>
                  <a:srgbClr val="002060"/>
                </a:solidFill>
              </a:rPr>
              <a:t>Antonio </a:t>
            </a:r>
            <a:r>
              <a:rPr lang="it-IT" b="1" i="1" dirty="0" err="1">
                <a:solidFill>
                  <a:srgbClr val="002060"/>
                </a:solidFill>
              </a:rPr>
              <a:t>Perretti</a:t>
            </a:r>
            <a:r>
              <a:rPr lang="it-IT" i="1" dirty="0">
                <a:solidFill>
                  <a:srgbClr val="002060"/>
                </a:solidFill>
              </a:rPr>
              <a:t>, Presidente Consulbrokers Spa</a:t>
            </a: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10: L’economia della contaminazione nell’industria assicurativa</a:t>
            </a:r>
          </a:p>
          <a:p>
            <a:r>
              <a:rPr lang="it-IT" i="1" dirty="0">
                <a:solidFill>
                  <a:srgbClr val="002060"/>
                </a:solidFill>
              </a:rPr>
              <a:t>Prof. </a:t>
            </a:r>
            <a:r>
              <a:rPr lang="it-IT" b="1" i="1" dirty="0">
                <a:solidFill>
                  <a:srgbClr val="002060"/>
                </a:solidFill>
              </a:rPr>
              <a:t>Alessandro Capocchi</a:t>
            </a:r>
            <a:r>
              <a:rPr lang="it-IT" i="1" dirty="0">
                <a:solidFill>
                  <a:srgbClr val="002060"/>
                </a:solidFill>
              </a:rPr>
              <a:t>, direttore </a:t>
            </a:r>
            <a:r>
              <a:rPr lang="it-IT" i="1" dirty="0" err="1">
                <a:solidFill>
                  <a:srgbClr val="002060"/>
                </a:solidFill>
              </a:rPr>
              <a:t>Onilab</a:t>
            </a:r>
            <a:endParaRPr lang="it-IT" i="1" dirty="0">
              <a:solidFill>
                <a:srgbClr val="002060"/>
              </a:solidFill>
            </a:endParaRP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10.30: </a:t>
            </a:r>
            <a:r>
              <a:rPr lang="it-IT" i="1" dirty="0" err="1">
                <a:solidFill>
                  <a:srgbClr val="002060"/>
                </a:solidFill>
              </a:rPr>
              <a:t>Insurtech</a:t>
            </a:r>
            <a:r>
              <a:rPr lang="it-IT" i="1" dirty="0">
                <a:solidFill>
                  <a:srgbClr val="002060"/>
                </a:solidFill>
              </a:rPr>
              <a:t>: prospettive, mercati e freni allo sviluppo</a:t>
            </a:r>
          </a:p>
          <a:p>
            <a:r>
              <a:rPr lang="it-IT" i="1" dirty="0">
                <a:solidFill>
                  <a:srgbClr val="002060"/>
                </a:solidFill>
              </a:rPr>
              <a:t>Prof. </a:t>
            </a:r>
            <a:r>
              <a:rPr lang="it-IT" b="1" i="1" dirty="0">
                <a:solidFill>
                  <a:srgbClr val="002060"/>
                </a:solidFill>
              </a:rPr>
              <a:t>Andrea Bellucci</a:t>
            </a:r>
            <a:r>
              <a:rPr lang="it-IT" i="1" dirty="0">
                <a:solidFill>
                  <a:srgbClr val="002060"/>
                </a:solidFill>
              </a:rPr>
              <a:t>, Università degli Studi di Perugia</a:t>
            </a: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11.: L’assicurazione full </a:t>
            </a:r>
            <a:r>
              <a:rPr lang="it-IT" i="1" dirty="0" err="1">
                <a:solidFill>
                  <a:srgbClr val="002060"/>
                </a:solidFill>
              </a:rPr>
              <a:t>digital</a:t>
            </a:r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Dott. </a:t>
            </a:r>
            <a:r>
              <a:rPr lang="it-IT" b="1" i="1" dirty="0">
                <a:solidFill>
                  <a:srgbClr val="002060"/>
                </a:solidFill>
              </a:rPr>
              <a:t>Andrea Sabia</a:t>
            </a:r>
            <a:r>
              <a:rPr lang="it-IT" i="1" dirty="0">
                <a:solidFill>
                  <a:srgbClr val="002060"/>
                </a:solidFill>
              </a:rPr>
              <a:t>, Amministratore Delegato Bene Assicurazioni Spa</a:t>
            </a: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11.30:  La trasformazione del mercato LLOYD’S</a:t>
            </a:r>
          </a:p>
          <a:p>
            <a:r>
              <a:rPr lang="it-IT" i="1" dirty="0">
                <a:solidFill>
                  <a:srgbClr val="002060"/>
                </a:solidFill>
              </a:rPr>
              <a:t>Dott. </a:t>
            </a:r>
            <a:r>
              <a:rPr lang="it-IT" b="1" i="1" dirty="0">
                <a:solidFill>
                  <a:srgbClr val="002060"/>
                </a:solidFill>
              </a:rPr>
              <a:t>Bruno </a:t>
            </a:r>
            <a:r>
              <a:rPr lang="it-IT" b="1" i="1" dirty="0" err="1">
                <a:solidFill>
                  <a:srgbClr val="002060"/>
                </a:solidFill>
              </a:rPr>
              <a:t>Comin</a:t>
            </a:r>
            <a:r>
              <a:rPr lang="it-IT" i="1" dirty="0">
                <a:solidFill>
                  <a:srgbClr val="002060"/>
                </a:solidFill>
              </a:rPr>
              <a:t>, CEO Special Risk Insurance Brokers Ltd</a:t>
            </a: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12-13.30: Pausa dei Lavori</a:t>
            </a: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13.30: </a:t>
            </a:r>
            <a:r>
              <a:rPr lang="it-IT" i="1" dirty="0" err="1">
                <a:solidFill>
                  <a:srgbClr val="002060"/>
                </a:solidFill>
              </a:rPr>
              <a:t>Insurtech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transformation</a:t>
            </a:r>
            <a:r>
              <a:rPr lang="it-IT" i="1" dirty="0">
                <a:solidFill>
                  <a:srgbClr val="002060"/>
                </a:solidFill>
              </a:rPr>
              <a:t>: il portale CB Digital</a:t>
            </a:r>
          </a:p>
          <a:p>
            <a:r>
              <a:rPr lang="it-IT" i="1" dirty="0">
                <a:solidFill>
                  <a:srgbClr val="002060"/>
                </a:solidFill>
              </a:rPr>
              <a:t>Dott. </a:t>
            </a:r>
            <a:r>
              <a:rPr lang="it-IT" b="1" i="1" dirty="0">
                <a:solidFill>
                  <a:srgbClr val="002060"/>
                </a:solidFill>
              </a:rPr>
              <a:t>Emanuele Corsico Piccolini</a:t>
            </a:r>
            <a:r>
              <a:rPr lang="it-IT" i="1" dirty="0">
                <a:solidFill>
                  <a:srgbClr val="002060"/>
                </a:solidFill>
              </a:rPr>
              <a:t>, </a:t>
            </a:r>
            <a:r>
              <a:rPr lang="it-IT" i="1" dirty="0" err="1">
                <a:solidFill>
                  <a:srgbClr val="002060"/>
                </a:solidFill>
              </a:rPr>
              <a:t>Business&amp;It</a:t>
            </a:r>
            <a:r>
              <a:rPr lang="it-IT" i="1" dirty="0">
                <a:solidFill>
                  <a:srgbClr val="002060"/>
                </a:solidFill>
              </a:rPr>
              <a:t> Manager Consulbrokers Spa</a:t>
            </a:r>
          </a:p>
          <a:p>
            <a:endParaRPr lang="it-IT" i="1" dirty="0">
              <a:solidFill>
                <a:srgbClr val="002060"/>
              </a:solidFill>
            </a:endParaRPr>
          </a:p>
          <a:p>
            <a:r>
              <a:rPr lang="it-IT" i="1" dirty="0">
                <a:solidFill>
                  <a:srgbClr val="002060"/>
                </a:solidFill>
              </a:rPr>
              <a:t>H 14.30: Conclusioni</a:t>
            </a:r>
          </a:p>
          <a:p>
            <a:r>
              <a:rPr lang="it-IT" i="1" dirty="0">
                <a:solidFill>
                  <a:srgbClr val="002060"/>
                </a:solidFill>
              </a:rPr>
              <a:t>Dott. </a:t>
            </a:r>
            <a:r>
              <a:rPr lang="it-IT" b="1" i="1" dirty="0">
                <a:solidFill>
                  <a:srgbClr val="002060"/>
                </a:solidFill>
              </a:rPr>
              <a:t>Alfredo Amato</a:t>
            </a:r>
            <a:r>
              <a:rPr lang="it-IT" i="1" dirty="0">
                <a:solidFill>
                  <a:srgbClr val="002060"/>
                </a:solidFill>
              </a:rPr>
              <a:t>, Amministratore Delegato Consulbrokers Spa</a:t>
            </a:r>
          </a:p>
        </p:txBody>
      </p:sp>
    </p:spTree>
    <p:extLst>
      <p:ext uri="{BB962C8B-B14F-4D97-AF65-F5344CB8AC3E}">
        <p14:creationId xmlns:p14="http://schemas.microsoft.com/office/powerpoint/2010/main" val="2626089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176</Words>
  <Application>Microsoft Office PowerPoint</Application>
  <PresentationFormat>Personalizzato</PresentationFormat>
  <Paragraphs>32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emanuele corsico piccolini</dc:creator>
  <cp:lastModifiedBy>alberto serbini</cp:lastModifiedBy>
  <cp:revision>10</cp:revision>
  <dcterms:created xsi:type="dcterms:W3CDTF">2019-11-22T11:33:25Z</dcterms:created>
  <dcterms:modified xsi:type="dcterms:W3CDTF">2019-11-27T17:23:27Z</dcterms:modified>
</cp:coreProperties>
</file>